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5"/>
  </p:notesMasterIdLst>
  <p:handoutMasterIdLst>
    <p:handoutMasterId r:id="rId46"/>
  </p:handoutMasterIdLst>
  <p:sldIdLst>
    <p:sldId id="1777" r:id="rId2"/>
    <p:sldId id="1935" r:id="rId3"/>
    <p:sldId id="1812" r:id="rId4"/>
    <p:sldId id="1845" r:id="rId5"/>
    <p:sldId id="1908" r:id="rId6"/>
    <p:sldId id="1909" r:id="rId7"/>
    <p:sldId id="1898" r:id="rId8"/>
    <p:sldId id="1890" r:id="rId9"/>
    <p:sldId id="1899" r:id="rId10"/>
    <p:sldId id="1900" r:id="rId11"/>
    <p:sldId id="1901" r:id="rId12"/>
    <p:sldId id="1910" r:id="rId13"/>
    <p:sldId id="1911" r:id="rId14"/>
    <p:sldId id="1902" r:id="rId15"/>
    <p:sldId id="1903" r:id="rId16"/>
    <p:sldId id="1912" r:id="rId17"/>
    <p:sldId id="1914" r:id="rId18"/>
    <p:sldId id="1913" r:id="rId19"/>
    <p:sldId id="1915" r:id="rId20"/>
    <p:sldId id="1917" r:id="rId21"/>
    <p:sldId id="1916" r:id="rId22"/>
    <p:sldId id="1906" r:id="rId23"/>
    <p:sldId id="1918" r:id="rId24"/>
    <p:sldId id="1919" r:id="rId25"/>
    <p:sldId id="1886" r:id="rId26"/>
    <p:sldId id="1936" r:id="rId27"/>
    <p:sldId id="1920" r:id="rId28"/>
    <p:sldId id="1921" r:id="rId29"/>
    <p:sldId id="1922" r:id="rId30"/>
    <p:sldId id="1923" r:id="rId31"/>
    <p:sldId id="1924" r:id="rId32"/>
    <p:sldId id="1925" r:id="rId33"/>
    <p:sldId id="1926" r:id="rId34"/>
    <p:sldId id="1927" r:id="rId35"/>
    <p:sldId id="1937" r:id="rId36"/>
    <p:sldId id="1928" r:id="rId37"/>
    <p:sldId id="1929" r:id="rId38"/>
    <p:sldId id="1930" r:id="rId39"/>
    <p:sldId id="1931" r:id="rId40"/>
    <p:sldId id="1932" r:id="rId41"/>
    <p:sldId id="1933" r:id="rId42"/>
    <p:sldId id="1934" r:id="rId43"/>
    <p:sldId id="1907"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9" autoAdjust="0"/>
    <p:restoredTop sz="88343" autoAdjust="0"/>
  </p:normalViewPr>
  <p:slideViewPr>
    <p:cSldViewPr>
      <p:cViewPr varScale="1">
        <p:scale>
          <a:sx n="109" d="100"/>
          <a:sy n="109" d="100"/>
        </p:scale>
        <p:origin x="148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4164997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9090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Embeddings from Language Models </a:t>
            </a: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917807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 are speaking, we don’t know how long their sentences will be.  We are capable of processing continuous input streams of indefinite length.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95712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an input </a:t>
            </a:r>
            <a:r>
              <a:rPr lang="en-US" sz="1200" i="1"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we need the activation value for the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To calculate this, we multiply the input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and the hidden layer from the previous time step </a:t>
            </a:r>
            <a:r>
              <a:rPr lang="en-US" sz="1200" i="1" kern="1200" dirty="0">
                <a:solidFill>
                  <a:schemeClr val="tx1"/>
                </a:solidFill>
                <a:effectLst/>
                <a:latin typeface="+mn-lt"/>
                <a:ea typeface="+mn-ea"/>
                <a:cs typeface="+mn-cs"/>
              </a:rPr>
              <a:t>ht</a:t>
            </a:r>
            <a:r>
              <a:rPr lang="en-US" sz="1200" kern="1200" dirty="0">
                <a:solidFill>
                  <a:schemeClr val="tx1"/>
                </a:solidFill>
                <a:effectLst/>
                <a:latin typeface="+mn-lt"/>
                <a:ea typeface="+mn-ea"/>
                <a:cs typeface="+mn-cs"/>
              </a:rPr>
              <a:t>−1 with the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We add these values together and pass them through a suitable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arrive at the activation value for the current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Once we have the values for the hidden layer, we proceed with the usual computation to generate the output vector.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process of mapping a sequence of inputs to a sequence of outputs is called forward inference.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in a simple recurrent network. The matrices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across time, while new values for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are calculated with each time step.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backpropagation of errors in a simple RNN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a:solidFill>
                  <a:schemeClr val="tx1"/>
                </a:solidFill>
                <a:effectLst/>
                <a:latin typeface="+mn-lt"/>
                <a:ea typeface="+mn-ea"/>
                <a:cs typeface="+mn-cs"/>
              </a:rPr>
              <a:t>backpropagated</a:t>
            </a:r>
            <a:r>
              <a:rPr lang="en-US" sz="1200" kern="1200" dirty="0">
                <a:solidFill>
                  <a:schemeClr val="tx1"/>
                </a:solidFill>
                <a:effectLst/>
                <a:latin typeface="+mn-lt"/>
                <a:ea typeface="+mn-ea"/>
                <a:cs typeface="+mn-cs"/>
              </a:rPr>
              <a:t> errors required to calculate the gradients for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at time 2. The two incoming arrows converging on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signal that these errors need to be summed.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Taken together, all of these considerations lead to a two-pass algorithm for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the weights in RNNs. In the first pass, we perform forward inference, computing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a:solidFill>
                  <a:schemeClr val="tx1"/>
                </a:solidFill>
                <a:effectLst/>
                <a:latin typeface="+mn-lt"/>
                <a:ea typeface="+mn-ea"/>
                <a:cs typeface="+mn-cs"/>
              </a:rPr>
              <a:t>comput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a:solidFill>
                  <a:schemeClr val="tx1"/>
                </a:solidFill>
                <a:effectLst/>
                <a:latin typeface="+mn-lt"/>
                <a:ea typeface="+mn-ea"/>
                <a:cs typeface="+mn-cs"/>
              </a:rPr>
              <a:t>Backpropagation Through Time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VANISHING AND EXPLODING GRADIENTS </a:t>
            </a:r>
            <a:endParaRPr lang="en-US" dirty="0"/>
          </a:p>
          <a:p>
            <a:r>
              <a:rPr lang="en-US" sz="1200" kern="1200" dirty="0">
                <a:solidFill>
                  <a:schemeClr val="tx1"/>
                </a:solidFill>
                <a:effectLst/>
                <a:latin typeface="+mn-lt"/>
                <a:ea typeface="+mn-ea"/>
                <a:cs typeface="+mn-cs"/>
              </a:rPr>
              <a:t>In deep networks, it is common for the error gradients to either vanish (become exceedingly close </a:t>
            </a:r>
            <a:endParaRPr lang="en-US" dirty="0"/>
          </a:p>
          <a:p>
            <a:r>
              <a:rPr lang="en-US" sz="1200" kern="1200" dirty="0">
                <a:solidFill>
                  <a:schemeClr val="tx1"/>
                </a:solidFill>
                <a:effectLst/>
                <a:latin typeface="+mn-lt"/>
                <a:ea typeface="+mn-ea"/>
                <a:cs typeface="+mn-cs"/>
              </a:rPr>
              <a:t>to 0) or explode (become exceedingly high) as they propagate back through the computation </a:t>
            </a:r>
            <a:endParaRPr lang="en-US" dirty="0"/>
          </a:p>
          <a:p>
            <a:r>
              <a:rPr lang="en-US" sz="1200" kern="1200" dirty="0">
                <a:solidFill>
                  <a:schemeClr val="tx1"/>
                </a:solidFill>
                <a:effectLst/>
                <a:latin typeface="+mn-lt"/>
                <a:ea typeface="+mn-ea"/>
                <a:cs typeface="+mn-cs"/>
              </a:rPr>
              <a:t>graph. e problem becomes more severe in deeper networks, and especially so in recursive and </a:t>
            </a:r>
            <a:endParaRPr lang="en-US" dirty="0"/>
          </a:p>
          <a:p>
            <a:r>
              <a:rPr lang="en-US" sz="1200" kern="1200" dirty="0">
                <a:solidFill>
                  <a:schemeClr val="tx1"/>
                </a:solidFill>
                <a:effectLst/>
                <a:latin typeface="+mn-lt"/>
                <a:ea typeface="+mn-ea"/>
                <a:cs typeface="+mn-cs"/>
              </a:rPr>
              <a:t>recurrent networks [</a:t>
            </a:r>
            <a:r>
              <a:rPr lang="en-US" sz="1200" kern="1200" dirty="0" err="1">
                <a:solidFill>
                  <a:schemeClr val="tx1"/>
                </a:solidFill>
                <a:effectLst/>
                <a:latin typeface="+mn-lt"/>
                <a:ea typeface="+mn-ea"/>
                <a:cs typeface="+mn-cs"/>
              </a:rPr>
              <a:t>Pascanu</a:t>
            </a:r>
            <a:r>
              <a:rPr lang="en-US" sz="1200" kern="1200" dirty="0">
                <a:solidFill>
                  <a:schemeClr val="tx1"/>
                </a:solidFill>
                <a:effectLst/>
                <a:latin typeface="+mn-lt"/>
                <a:ea typeface="+mn-ea"/>
                <a:cs typeface="+mn-cs"/>
              </a:rPr>
              <a:t> et al., 2012]. Dealing with the vanishing gradients problem is still </a:t>
            </a:r>
            <a:endParaRPr lang="en-US" dirty="0"/>
          </a:p>
          <a:p>
            <a:r>
              <a:rPr lang="en-US" sz="1200" kern="1200" dirty="0">
                <a:solidFill>
                  <a:schemeClr val="tx1"/>
                </a:solidFill>
                <a:effectLst/>
                <a:latin typeface="+mn-lt"/>
                <a:ea typeface="+mn-ea"/>
                <a:cs typeface="+mn-cs"/>
              </a:rPr>
              <a:t>an open research question. Solutions include making the networks shallower, step-wise training </a:t>
            </a:r>
            <a:endParaRPr lang="en-US" dirty="0"/>
          </a:p>
          <a:p>
            <a:r>
              <a:rPr lang="en-US" sz="1200" kern="1200" dirty="0">
                <a:solidFill>
                  <a:schemeClr val="tx1"/>
                </a:solidFill>
                <a:effectLst/>
                <a:latin typeface="+mn-lt"/>
                <a:ea typeface="+mn-ea"/>
                <a:cs typeface="+mn-cs"/>
              </a:rPr>
              <a:t>(first train the first layers based on some auxiliary output signal, then fix them and train the upper </a:t>
            </a:r>
            <a:endParaRPr lang="en-US" dirty="0"/>
          </a:p>
          <a:p>
            <a:r>
              <a:rPr lang="en-US" sz="1200" kern="1200" dirty="0">
                <a:solidFill>
                  <a:schemeClr val="tx1"/>
                </a:solidFill>
                <a:effectLst/>
                <a:latin typeface="+mn-lt"/>
                <a:ea typeface="+mn-ea"/>
                <a:cs typeface="+mn-cs"/>
              </a:rPr>
              <a:t>layers of the complete network based on the real task signal), performing batch-normalization </a:t>
            </a:r>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Ioffe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Szegedy</a:t>
            </a:r>
            <a:r>
              <a:rPr lang="en-US" sz="1200" kern="1200" dirty="0">
                <a:solidFill>
                  <a:schemeClr val="tx1"/>
                </a:solidFill>
                <a:effectLst/>
                <a:latin typeface="+mn-lt"/>
                <a:ea typeface="+mn-ea"/>
                <a:cs typeface="+mn-cs"/>
              </a:rPr>
              <a:t>, 2015] (for every minibatch, normalizing the inputs to each of the network </a:t>
            </a:r>
            <a:endParaRPr lang="en-US" dirty="0"/>
          </a:p>
          <a:p>
            <a:r>
              <a:rPr lang="en-US" sz="1200" kern="1200" dirty="0">
                <a:solidFill>
                  <a:schemeClr val="tx1"/>
                </a:solidFill>
                <a:effectLst/>
                <a:latin typeface="+mn-lt"/>
                <a:ea typeface="+mn-ea"/>
                <a:cs typeface="+mn-cs"/>
              </a:rPr>
              <a:t>layers to have zero mean and unit variance) or using specialized architectures that are designed to </a:t>
            </a:r>
            <a:endParaRPr lang="en-US" dirty="0"/>
          </a:p>
          <a:p>
            <a:r>
              <a:rPr lang="en-US" sz="1200" kern="1200" dirty="0">
                <a:solidFill>
                  <a:schemeClr val="tx1"/>
                </a:solidFill>
                <a:effectLst/>
                <a:latin typeface="+mn-lt"/>
                <a:ea typeface="+mn-ea"/>
                <a:cs typeface="+mn-cs"/>
              </a:rPr>
              <a:t>assist in gradient flow (e.g., the LSTM and GRU architectures for recurrent networks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11178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Park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one-hot vector </a:t>
            </a:r>
            <a:r>
              <a:rPr lang="en-US" sz="1200" kern="1200" dirty="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a:p>
          <a:p>
            <a:r>
              <a:rPr lang="en-US" sz="1200" kern="1200" dirty="0">
                <a:solidFill>
                  <a:schemeClr val="tx1"/>
                </a:solidFill>
                <a:effectLst/>
                <a:latin typeface="+mn-lt"/>
                <a:ea typeface="+mn-ea"/>
                <a:cs typeface="+mn-cs"/>
              </a:rPr>
              <a:t>Thus in a one-hot representation for the word “toothpaste”, supposing it happens to have index 5 in the vocabulary,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5 is one and and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 0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5, as shown here: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that’s shared among these three. That’s because over time, many different words will appear as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or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thus has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09352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3107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allennlp.org/elmo" TargetMode="External"/><Relationship Id="rId7"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hyperlink" Target="https://allennlp.org/elmo" TargetMode="External"/><Relationship Id="rId7" Type="http://schemas.openxmlformats.org/officeDocument/2006/relationships/image" Target="../media/image11.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2</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38553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a:t>Use word </a:t>
            </a:r>
            <a:r>
              <a:rPr lang="en-US" dirty="0" err="1"/>
              <a:t>embeddings</a:t>
            </a:r>
            <a:r>
              <a:rPr lang="en-US" dirty="0"/>
              <a:t>!</a:t>
            </a:r>
          </a:p>
          <a:p>
            <a:endParaRPr lang="en-US" dirty="0"/>
          </a:p>
          <a:p>
            <a:endParaRPr lang="en-US" dirty="0"/>
          </a:p>
          <a:p>
            <a:endParaRPr lang="en-US" dirty="0"/>
          </a:p>
          <a:p>
            <a:r>
              <a:rPr lang="en-US" dirty="0"/>
              <a:t>How can we use </a:t>
            </a:r>
            <a:r>
              <a:rPr lang="en-US" dirty="0" err="1"/>
              <a:t>embeddings</a:t>
            </a:r>
            <a:r>
              <a:rPr lang="en-US" dirty="0"/>
              <a:t> to estimate language model probabilities?</a:t>
            </a:r>
          </a:p>
          <a:p>
            <a:endParaRPr lang="en-US" dirty="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Similarity of words / contexts</a:t>
            </a:r>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a:t>sim ( cat ,  dog   ) </a:t>
                </a:r>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a:t>Vector for </a:t>
              </a:r>
              <a:r>
                <a:rPr lang="en-US" i="1" dirty="0"/>
                <a:t>dog</a:t>
              </a:r>
            </a:p>
          </p:txBody>
        </p:sp>
        <p:sp>
          <p:nvSpPr>
            <p:cNvPr id="17" name="Rectangle 16"/>
            <p:cNvSpPr/>
            <p:nvPr/>
          </p:nvSpPr>
          <p:spPr>
            <a:xfrm>
              <a:off x="1345550" y="3661862"/>
              <a:ext cx="1507720" cy="369332"/>
            </a:xfrm>
            <a:prstGeom prst="rect">
              <a:avLst/>
            </a:prstGeom>
          </p:spPr>
          <p:txBody>
            <a:bodyPr wrap="none">
              <a:spAutoFit/>
            </a:bodyPr>
            <a:lstStyle/>
            <a:p>
              <a:r>
                <a:rPr lang="en-US" dirty="0"/>
                <a:t>Vector for </a:t>
              </a:r>
              <a:r>
                <a:rPr lang="en-US" i="1" dirty="0"/>
                <a:t>cat</a:t>
              </a:r>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a:t>Concatenate these 3 vectors together, use that as input</a:t>
              </a:r>
              <a:br>
                <a:rPr lang="en-US" dirty="0"/>
              </a:br>
              <a:r>
                <a:rPr lang="en-US" dirty="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a:t>Compute the probability of all words in </a:t>
              </a:r>
              <a:r>
                <a:rPr lang="en-US"/>
                <a:t>the vocabulary with </a:t>
              </a:r>
              <a:r>
                <a:rPr lang="en-US" dirty="0"/>
                <a:t>a </a:t>
              </a:r>
              <a:r>
                <a:rPr lang="en-US" dirty="0" err="1"/>
                <a:t>softmax</a:t>
              </a:r>
              <a:r>
                <a:rPr lang="en-US" dirty="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with </a:t>
            </a:r>
            <a:r>
              <a:rPr lang="en-US" dirty="0" err="1"/>
              <a:t>embeddings</a:t>
            </a:r>
            <a:r>
              <a:rPr lang="en-US" dirty="0"/>
              <a:t> as input</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381727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In NIPS 2003, </a:t>
            </a:r>
            <a:r>
              <a:rPr lang="en-US" sz="2400" dirty="0" err="1"/>
              <a:t>Yoshua</a:t>
            </a:r>
            <a:r>
              <a:rPr lang="en-US" sz="2400" dirty="0"/>
              <a:t> </a:t>
            </a:r>
            <a:r>
              <a:rPr lang="en-US" sz="2400" dirty="0" err="1"/>
              <a:t>Begio</a:t>
            </a:r>
            <a:r>
              <a:rPr lang="en-US" sz="2400" dirty="0"/>
              <a:t> and his colleagues introduced a neural probabilistic language model</a:t>
            </a:r>
          </a:p>
          <a:p>
            <a:pPr marL="457200" indent="-457200">
              <a:buFont typeface="+mj-lt"/>
              <a:buAutoNum type="arabicPeriod"/>
            </a:pPr>
            <a:r>
              <a:rPr lang="en-US" sz="2400" dirty="0"/>
              <a:t>They used a vector space model where the words are vectors with real values </a:t>
            </a:r>
            <a:r>
              <a:rPr lang="en-US" sz="2400" dirty="0" err="1"/>
              <a:t>ℝ</a:t>
            </a:r>
            <a:r>
              <a:rPr lang="en-US" sz="2400" baseline="30000" dirty="0" err="1"/>
              <a:t>m</a:t>
            </a:r>
            <a:r>
              <a:rPr lang="en-US" sz="2400" dirty="0"/>
              <a:t>.  m=30, 60, 100.  This gave a way to compute word similarity. </a:t>
            </a:r>
          </a:p>
          <a:p>
            <a:pPr marL="457200" indent="-457200">
              <a:buFont typeface="+mj-lt"/>
              <a:buAutoNum type="arabicPeriod"/>
            </a:pPr>
            <a:r>
              <a:rPr lang="en-US" sz="2400" dirty="0"/>
              <a:t>They defined a function that returns a joint probability of words in a sequence based on a sequence of these vectors. </a:t>
            </a:r>
          </a:p>
          <a:p>
            <a:pPr marL="457200" indent="-457200">
              <a:buFont typeface="+mj-lt"/>
              <a:buAutoNum type="arabicPeriod"/>
            </a:pPr>
            <a:r>
              <a:rPr lang="en-US" sz="2400" dirty="0"/>
              <a:t>Their model simultaneously learned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Tree>
    <p:extLst>
      <p:ext uri="{BB962C8B-B14F-4D97-AF65-F5344CB8AC3E}">
        <p14:creationId xmlns:p14="http://schemas.microsoft.com/office/powerpoint/2010/main" val="22301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that learns </a:t>
            </a:r>
            <a:r>
              <a:rPr lang="en-US" dirty="0" err="1"/>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grpSp>
    </p:spTree>
    <p:extLst>
      <p:ext uri="{BB962C8B-B14F-4D97-AF65-F5344CB8AC3E}">
        <p14:creationId xmlns:p14="http://schemas.microsoft.com/office/powerpoint/2010/main" val="888903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vectors</a:t>
            </a:r>
          </a:p>
        </p:txBody>
      </p:sp>
      <p:sp>
        <p:nvSpPr>
          <p:cNvPr id="3" name="Content Placeholder 2"/>
          <p:cNvSpPr>
            <a:spLocks noGrp="1"/>
          </p:cNvSpPr>
          <p:nvPr>
            <p:ph idx="1"/>
          </p:nvPr>
        </p:nvSpPr>
        <p:spPr/>
        <p:txBody>
          <a:bodyPr/>
          <a:lstStyle/>
          <a:p>
            <a:r>
              <a:rPr lang="en-US" dirty="0"/>
              <a:t>To learn the </a:t>
            </a:r>
            <a:r>
              <a:rPr lang="en-US" dirty="0" err="1"/>
              <a:t>embeddings</a:t>
            </a:r>
            <a:r>
              <a:rPr lang="en-US" dirty="0"/>
              <a:t>, we added an extra layer to the network.  Instead of pre-trained </a:t>
            </a:r>
            <a:r>
              <a:rPr lang="en-US" dirty="0" err="1"/>
              <a:t>embeddings</a:t>
            </a:r>
            <a:r>
              <a:rPr lang="en-US" dirty="0"/>
              <a:t> as the input layer, we instead use </a:t>
            </a:r>
            <a:r>
              <a:rPr lang="en-US" b="1" dirty="0"/>
              <a:t>one-hot vectors. </a:t>
            </a:r>
          </a:p>
          <a:p>
            <a:endParaRPr lang="en-US" b="1" dirty="0"/>
          </a:p>
          <a:p>
            <a:endParaRPr lang="en-US" b="1" dirty="0"/>
          </a:p>
          <a:p>
            <a:r>
              <a:rPr lang="en-US" dirty="0"/>
              <a:t>These are then used to look up a </a:t>
            </a:r>
            <a:r>
              <a:rPr lang="en-US" b="1" dirty="0"/>
              <a:t>row vector</a:t>
            </a:r>
            <a:r>
              <a:rPr lang="en-US" dirty="0"/>
              <a:t> in the embedding matrix </a:t>
            </a:r>
            <a:r>
              <a:rPr lang="en-US" b="1" dirty="0"/>
              <a:t>E</a:t>
            </a:r>
            <a:r>
              <a:rPr lang="en-US" dirty="0"/>
              <a:t>, which is of size d by |V|</a:t>
            </a:r>
            <a:r>
              <a:rPr lang="en-US" b="1" dirty="0"/>
              <a:t>.  </a:t>
            </a:r>
            <a:br>
              <a:rPr lang="en-US" b="1" dirty="0"/>
            </a:br>
            <a:endParaRPr lang="en-US" b="1" dirty="0"/>
          </a:p>
          <a:p>
            <a:r>
              <a:rPr lang="en-US" b="1" dirty="0"/>
              <a:t>With this small change, we now can</a:t>
            </a:r>
            <a:br>
              <a:rPr lang="en-US" b="1" dirty="0"/>
            </a:br>
            <a:r>
              <a:rPr lang="en-US" b="1" dirty="0"/>
              <a:t>learn the </a:t>
            </a:r>
            <a:r>
              <a:rPr lang="en-US" b="1" dirty="0" err="1"/>
              <a:t>emebddings</a:t>
            </a:r>
            <a:r>
              <a:rPr lang="en-US" b="1" dirty="0"/>
              <a:t> of words.</a:t>
            </a:r>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sp>
        <p:nvSpPr>
          <p:cNvPr id="3" name="Content Placeholder 2"/>
          <p:cNvSpPr>
            <a:spLocks noGrp="1"/>
          </p:cNvSpPr>
          <p:nvPr>
            <p:ph idx="1"/>
          </p:nvPr>
        </p:nvSpPr>
        <p:spPr>
          <a:xfrm>
            <a:off x="822959" y="1845734"/>
            <a:ext cx="4206241" cy="4936066"/>
          </a:xfrm>
        </p:spPr>
        <p:txBody>
          <a:bodyPr>
            <a:normAutofit/>
          </a:bodyPr>
          <a:lstStyle/>
          <a:p>
            <a:r>
              <a:rPr lang="en-US" dirty="0"/>
              <a:t>1. Select </a:t>
            </a:r>
            <a:r>
              <a:rPr lang="en-US" dirty="0" err="1"/>
              <a:t>embeddings</a:t>
            </a:r>
            <a:r>
              <a:rPr lang="en-US" dirty="0"/>
              <a:t> from </a:t>
            </a:r>
            <a:r>
              <a:rPr lang="en-US" b="1" dirty="0"/>
              <a:t>E</a:t>
            </a:r>
            <a:r>
              <a:rPr lang="en-US" dirty="0"/>
              <a:t> for the</a:t>
            </a:r>
            <a:br>
              <a:rPr lang="en-US" dirty="0"/>
            </a:br>
            <a:r>
              <a:rPr lang="en-US" dirty="0"/>
              <a:t>three context words (</a:t>
            </a:r>
            <a:r>
              <a:rPr lang="en-US" i="1" dirty="0"/>
              <a:t>the ground there</a:t>
            </a:r>
            <a:r>
              <a:rPr lang="en-US" dirty="0"/>
              <a:t>)</a:t>
            </a:r>
            <a:br>
              <a:rPr lang="en-US" dirty="0"/>
            </a:br>
            <a:r>
              <a:rPr lang="en-US" dirty="0"/>
              <a:t>and concatenate them together</a:t>
            </a:r>
          </a:p>
          <a:p>
            <a:r>
              <a:rPr lang="en-US" dirty="0"/>
              <a:t>2. Multiply by </a:t>
            </a:r>
            <a:r>
              <a:rPr lang="en-US" b="1" dirty="0"/>
              <a:t>W</a:t>
            </a:r>
            <a:r>
              <a:rPr lang="en-US" dirty="0"/>
              <a:t> and add </a:t>
            </a:r>
            <a:r>
              <a:rPr lang="en-US" b="1" dirty="0"/>
              <a:t>b</a:t>
            </a:r>
            <a:r>
              <a:rPr lang="en-US" dirty="0"/>
              <a:t> (not shown), and pass it through an activation function (sigmoid, </a:t>
            </a:r>
            <a:r>
              <a:rPr lang="en-US" dirty="0" err="1"/>
              <a:t>ReLU</a:t>
            </a:r>
            <a:r>
              <a:rPr lang="en-US" dirty="0"/>
              <a:t>, </a:t>
            </a:r>
            <a:r>
              <a:rPr lang="en-US" dirty="0" err="1"/>
              <a:t>etc</a:t>
            </a:r>
            <a:r>
              <a:rPr lang="en-US" dirty="0"/>
              <a:t>) to get the hidden layer </a:t>
            </a:r>
            <a:r>
              <a:rPr lang="en-US" b="1" dirty="0"/>
              <a:t>h</a:t>
            </a:r>
            <a:r>
              <a:rPr lang="en-US" dirty="0"/>
              <a:t>.</a:t>
            </a:r>
          </a:p>
          <a:p>
            <a:r>
              <a:rPr lang="en-US" dirty="0"/>
              <a:t>3. Multiply by </a:t>
            </a:r>
            <a:r>
              <a:rPr lang="en-US" b="1" dirty="0"/>
              <a:t>U</a:t>
            </a:r>
            <a:r>
              <a:rPr lang="en-US" dirty="0"/>
              <a:t> (the weight matrix for the hidden layer) to get the output layer, which is of size </a:t>
            </a:r>
            <a:r>
              <a:rPr lang="en-US" b="1" dirty="0"/>
              <a:t>1 by |V|</a:t>
            </a:r>
            <a:r>
              <a:rPr lang="en-US" dirty="0"/>
              <a:t>.</a:t>
            </a:r>
          </a:p>
          <a:p>
            <a:r>
              <a:rPr lang="en-US" dirty="0"/>
              <a:t>4. Apply </a:t>
            </a:r>
            <a:r>
              <a:rPr lang="en-US" b="1" dirty="0" err="1"/>
              <a:t>softmax</a:t>
            </a:r>
            <a:r>
              <a:rPr lang="en-US" dirty="0"/>
              <a:t> to get the probability. Each node </a:t>
            </a:r>
            <a:r>
              <a:rPr lang="en-US" i="1" dirty="0" err="1"/>
              <a:t>i</a:t>
            </a:r>
            <a:r>
              <a:rPr lang="en-US" i="1" dirty="0"/>
              <a:t> </a:t>
            </a:r>
            <a:r>
              <a:rPr lang="en-US" dirty="0"/>
              <a:t>in the output layer estimates the 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p>
          <a:p>
            <a:r>
              <a:rPr lang="en-US" dirty="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D03716-7142-0D4E-BF58-7E50F13672D3}"/>
                  </a:ext>
                </a:extLst>
              </p:cNvPr>
              <p:cNvSpPr txBox="1"/>
              <p:nvPr/>
            </p:nvSpPr>
            <p:spPr>
              <a:xfrm>
                <a:off x="5791200" y="4780002"/>
                <a:ext cx="216905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𝐸</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𝑥</m:t>
                          </m:r>
                        </m:e>
                      </m:d>
                    </m:oMath>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 xmlns:m="http://schemas.openxmlformats.org/officeDocument/2006/math">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𝑈h</m:t>
                      </m:r>
                    </m:oMath>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15D03716-7142-0D4E-BF58-7E50F13672D3}"/>
                  </a:ext>
                </a:extLst>
              </p:cNvPr>
              <p:cNvSpPr txBox="1">
                <a:spLocks noRot="1" noChangeAspect="1" noMove="1" noResize="1" noEditPoints="1" noAdjustHandles="1" noChangeArrowheads="1" noChangeShapeType="1" noTextEdit="1"/>
              </p:cNvSpPr>
              <p:nvPr/>
            </p:nvSpPr>
            <p:spPr>
              <a:xfrm>
                <a:off x="5791200" y="4780002"/>
                <a:ext cx="2169055" cy="1107996"/>
              </a:xfrm>
              <a:prstGeom prst="rect">
                <a:avLst/>
              </a:prstGeom>
              <a:blipFill>
                <a:blip r:embed="rId3"/>
                <a:stretch>
                  <a:fillRect l="-2339" b="-6742"/>
                </a:stretch>
              </a:blipFill>
            </p:spPr>
            <p:txBody>
              <a:bodyPr/>
              <a:lstStyle/>
              <a:p>
                <a:r>
                  <a:rPr lang="en-US">
                    <a:noFill/>
                  </a:rPr>
                  <a:t> </a:t>
                </a:r>
              </a:p>
            </p:txBody>
          </p:sp>
        </mc:Fallback>
      </mc:AlternateContent>
    </p:spTree>
    <p:extLst>
      <p:ext uri="{BB962C8B-B14F-4D97-AF65-F5344CB8AC3E}">
        <p14:creationId xmlns:p14="http://schemas.microsoft.com/office/powerpoint/2010/main" val="41579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backpropagation</a:t>
            </a:r>
          </a:p>
        </p:txBody>
      </p:sp>
      <p:sp>
        <p:nvSpPr>
          <p:cNvPr id="3" name="Content Placeholder 2"/>
          <p:cNvSpPr>
            <a:spLocks noGrp="1"/>
          </p:cNvSpPr>
          <p:nvPr>
            <p:ph idx="1"/>
          </p:nvPr>
        </p:nvSpPr>
        <p:spPr/>
        <p:txBody>
          <a:bodyPr/>
          <a:lstStyle/>
          <a:p>
            <a:r>
              <a:rPr lang="en-US" dirty="0"/>
              <a:t>To train the models we need to find good settings for all of the parameters </a:t>
            </a:r>
            <a:r>
              <a:rPr lang="en-US" dirty="0" err="1"/>
              <a:t>θ</a:t>
            </a:r>
            <a:r>
              <a:rPr lang="en-US" dirty="0"/>
              <a:t> = </a:t>
            </a:r>
            <a:r>
              <a:rPr lang="en-US" b="1" i="1" dirty="0" err="1"/>
              <a:t>E</a:t>
            </a:r>
            <a:r>
              <a:rPr lang="en-US" b="1" dirty="0" err="1"/>
              <a:t>,</a:t>
            </a:r>
            <a:r>
              <a:rPr lang="en-US" b="1" i="1" dirty="0" err="1"/>
              <a:t>W</a:t>
            </a:r>
            <a:r>
              <a:rPr lang="en-US" b="1" dirty="0" err="1"/>
              <a:t>,</a:t>
            </a:r>
            <a:r>
              <a:rPr lang="en-US" b="1" i="1" dirty="0" err="1"/>
              <a:t>U</a:t>
            </a:r>
            <a:r>
              <a:rPr lang="en-US" b="1" dirty="0" err="1"/>
              <a:t>,</a:t>
            </a:r>
            <a:r>
              <a:rPr lang="en-US" b="1" i="1" dirty="0" err="1"/>
              <a:t>b</a:t>
            </a:r>
            <a:r>
              <a:rPr lang="en-US" i="1" dirty="0"/>
              <a:t>.  </a:t>
            </a:r>
          </a:p>
          <a:p>
            <a:r>
              <a:rPr lang="en-US" dirty="0"/>
              <a:t>How do we do it?</a:t>
            </a:r>
            <a:r>
              <a:rPr lang="en-US" b="1" i="1" dirty="0"/>
              <a:t>  Gradient descent using error backpropagation </a:t>
            </a:r>
            <a:r>
              <a:rPr lang="en-US" dirty="0"/>
              <a:t>on the computation graph to compute the gradient. </a:t>
            </a:r>
            <a:br>
              <a:rPr lang="en-US" dirty="0"/>
            </a:br>
            <a:endParaRPr lang="en-US" dirty="0"/>
          </a:p>
        </p:txBody>
      </p:sp>
      <p:pic>
        <p:nvPicPr>
          <p:cNvPr id="4" name="Picture 3">
            <a:extLst>
              <a:ext uri="{FF2B5EF4-FFF2-40B4-BE49-F238E27FC236}">
                <a16:creationId xmlns:a16="http://schemas.microsoft.com/office/drawing/2014/main" id="{B565A450-E641-5447-AD12-F75BF7F8E909}"/>
              </a:ext>
            </a:extLst>
          </p:cNvPr>
          <p:cNvPicPr>
            <a:picLocks noChangeAspect="1"/>
          </p:cNvPicPr>
          <p:nvPr/>
        </p:nvPicPr>
        <p:blipFill>
          <a:blip r:embed="rId2"/>
          <a:stretch>
            <a:fillRect/>
          </a:stretch>
        </p:blipFill>
        <p:spPr>
          <a:xfrm>
            <a:off x="6062720" y="3048000"/>
            <a:ext cx="3081280" cy="3810000"/>
          </a:xfrm>
          <a:prstGeom prst="rect">
            <a:avLst/>
          </a:prstGeom>
        </p:spPr>
      </p:pic>
      <p:sp>
        <p:nvSpPr>
          <p:cNvPr id="5" name="TextBox 4">
            <a:extLst>
              <a:ext uri="{FF2B5EF4-FFF2-40B4-BE49-F238E27FC236}">
                <a16:creationId xmlns:a16="http://schemas.microsoft.com/office/drawing/2014/main" id="{F4D44AEA-1F05-3241-98D7-E87BE37E6EA3}"/>
              </a:ext>
            </a:extLst>
          </p:cNvPr>
          <p:cNvSpPr txBox="1"/>
          <p:nvPr/>
        </p:nvSpPr>
        <p:spPr>
          <a:xfrm>
            <a:off x="2182105" y="5934670"/>
            <a:ext cx="3950953" cy="923330"/>
          </a:xfrm>
          <a:prstGeom prst="rect">
            <a:avLst/>
          </a:prstGeom>
          <a:noFill/>
        </p:spPr>
        <p:txBody>
          <a:bodyPr wrap="none" rtlCol="0">
            <a:spAutoFit/>
          </a:bodyPr>
          <a:lstStyle/>
          <a:p>
            <a:r>
              <a:rPr lang="en-US" dirty="0"/>
              <a:t>For information about </a:t>
            </a:r>
            <a:r>
              <a:rPr lang="en-US" dirty="0" err="1"/>
              <a:t>backpropogation</a:t>
            </a:r>
            <a:r>
              <a:rPr lang="en-US" dirty="0"/>
              <a:t>,</a:t>
            </a:r>
          </a:p>
          <a:p>
            <a:r>
              <a:rPr lang="en-US" dirty="0"/>
              <a:t>check out Chapter 5 of this book </a:t>
            </a:r>
            <a:r>
              <a:rPr lang="en-US" dirty="0">
                <a:sym typeface="Wingdings" pitchFamily="2" charset="2"/>
              </a:rPr>
              <a:t> </a:t>
            </a:r>
            <a:br>
              <a:rPr lang="en-US" dirty="0">
                <a:sym typeface="Wingdings" pitchFamily="2" charset="2"/>
              </a:rPr>
            </a:br>
            <a:endParaRPr lang="en-US" dirty="0"/>
          </a:p>
        </p:txBody>
      </p:sp>
      <p:pic>
        <p:nvPicPr>
          <p:cNvPr id="6" name="Picture 5">
            <a:extLst>
              <a:ext uri="{FF2B5EF4-FFF2-40B4-BE49-F238E27FC236}">
                <a16:creationId xmlns:a16="http://schemas.microsoft.com/office/drawing/2014/main" id="{3B9E2A85-3DD1-A242-A201-9DA378EE7181}"/>
              </a:ext>
            </a:extLst>
          </p:cNvPr>
          <p:cNvPicPr>
            <a:picLocks noChangeAspect="1"/>
          </p:cNvPicPr>
          <p:nvPr/>
        </p:nvPicPr>
        <p:blipFill>
          <a:blip r:embed="rId3"/>
          <a:stretch>
            <a:fillRect/>
          </a:stretch>
        </p:blipFill>
        <p:spPr>
          <a:xfrm>
            <a:off x="822959" y="3192338"/>
            <a:ext cx="4078763" cy="2713024"/>
          </a:xfrm>
          <a:prstGeom prst="rect">
            <a:avLst/>
          </a:prstGeom>
        </p:spPr>
      </p:pic>
    </p:spTree>
    <p:extLst>
      <p:ext uri="{BB962C8B-B14F-4D97-AF65-F5344CB8AC3E}">
        <p14:creationId xmlns:p14="http://schemas.microsoft.com/office/powerpoint/2010/main" val="54531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 part 2</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a:t>
            </a:r>
            <a:r>
              <a:rPr lang="en-US" dirty="0" err="1"/>
              <a:t>ChapterS</a:t>
            </a:r>
            <a:r>
              <a:rPr lang="en-US" dirty="0"/>
              <a:t> 7 and 9 in </a:t>
            </a:r>
            <a:r>
              <a:rPr lang="en-US" dirty="0" err="1"/>
              <a:t>Jurafsky</a:t>
            </a:r>
            <a:r>
              <a:rPr lang="en-US" dirty="0"/>
              <a:t> and Martin</a:t>
            </a:r>
          </a:p>
          <a:p>
            <a:r>
              <a:rPr lang="en-US" dirty="0"/>
              <a:t>Read Chapter 4 and 14 from Yoav Goldberg’s book </a:t>
            </a:r>
            <a:r>
              <a:rPr lang="en-US" b="1" dirty="0"/>
              <a:t>Neural Networks Methods for NLP</a:t>
            </a:r>
          </a:p>
          <a:p>
            <a:endParaRPr lang="en-US" dirty="0"/>
          </a:p>
        </p:txBody>
      </p:sp>
      <p:pic>
        <p:nvPicPr>
          <p:cNvPr id="3" name="Picture 2"/>
          <p:cNvPicPr>
            <a:picLocks noChangeAspect="1"/>
          </p:cNvPicPr>
          <p:nvPr/>
        </p:nvPicPr>
        <p:blipFill>
          <a:blip r:embed="rId2"/>
          <a:stretch>
            <a:fillRect/>
          </a:stretch>
        </p:blipFill>
        <p:spPr>
          <a:xfrm>
            <a:off x="6062720" y="3048000"/>
            <a:ext cx="3081280" cy="3810000"/>
          </a:xfrm>
          <a:prstGeom prst="rect">
            <a:avLst/>
          </a:prstGeom>
        </p:spPr>
      </p:pic>
    </p:spTree>
    <p:extLst>
      <p:ext uri="{BB962C8B-B14F-4D97-AF65-F5344CB8AC3E}">
        <p14:creationId xmlns:p14="http://schemas.microsoft.com/office/powerpoint/2010/main" val="2933182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31725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326466"/>
              </a:xfrm>
            </p:spPr>
            <p:txBody>
              <a:bodyPr>
                <a:normAutofit/>
              </a:bodyPr>
              <a:lstStyle/>
              <a:p>
                <a:r>
                  <a:rPr lang="en-US" dirty="0"/>
                  <a:t>Use a large text to train.  Start with random weights Iteratively moving through the text predicting each word </a:t>
                </a:r>
                <a:r>
                  <a:rPr lang="en-US" i="1" dirty="0" err="1"/>
                  <a:t>w</a:t>
                </a:r>
                <a:r>
                  <a:rPr lang="en-US" i="1" baseline="-25000" dirty="0" err="1"/>
                  <a:t>t</a:t>
                </a:r>
                <a:r>
                  <a:rPr lang="en-US" i="1" dirty="0"/>
                  <a:t> </a:t>
                </a:r>
                <a:r>
                  <a:rPr lang="en-US" dirty="0"/>
                  <a:t>. </a:t>
                </a:r>
              </a:p>
              <a:p>
                <a:r>
                  <a:rPr lang="en-US" dirty="0"/>
                  <a:t>At each word </a:t>
                </a:r>
                <a:r>
                  <a:rPr lang="en-US" i="1" dirty="0" err="1"/>
                  <a:t>w</a:t>
                </a:r>
                <a:r>
                  <a:rPr lang="en-US" i="1" baseline="-25000" dirty="0" err="1"/>
                  <a:t>t</a:t>
                </a:r>
                <a:r>
                  <a:rPr lang="en-US" dirty="0"/>
                  <a:t>, the cross-entropy (negative log likelihood) loss is: </a:t>
                </a:r>
              </a:p>
              <a:p>
                <a:endParaRPr lang="en-US" dirty="0"/>
              </a:p>
              <a:p>
                <a:r>
                  <a:rPr lang="en-US" dirty="0"/>
                  <a:t>The gradient for the loss is:</a:t>
                </a:r>
              </a:p>
              <a:p>
                <a:pPr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 </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𝜕𝜃</m:t>
                        </m:r>
                      </m:den>
                    </m:f>
                  </m:oMath>
                </a14:m>
                <a:endParaRPr lang="en-US" dirty="0"/>
              </a:p>
              <a:p>
                <a:r>
                  <a:rPr lang="en-US" dirty="0"/>
                  <a:t>The gradient can be computed in any standard neural network framework which will then backpropagate through </a:t>
                </a:r>
                <a:r>
                  <a:rPr lang="en-US" b="1" i="1" dirty="0"/>
                  <a:t>U </a:t>
                </a:r>
                <a:r>
                  <a:rPr lang="en-US" b="1" dirty="0"/>
                  <a:t>, </a:t>
                </a:r>
                <a:r>
                  <a:rPr lang="en-US" b="1" i="1" dirty="0"/>
                  <a:t>W </a:t>
                </a:r>
                <a:r>
                  <a:rPr lang="en-US" b="1" dirty="0"/>
                  <a:t>, </a:t>
                </a:r>
                <a:r>
                  <a:rPr lang="en-US" b="1" i="1" dirty="0"/>
                  <a:t>b</a:t>
                </a:r>
                <a:r>
                  <a:rPr lang="en-US" b="1" dirty="0"/>
                  <a:t>, </a:t>
                </a:r>
                <a:r>
                  <a:rPr lang="en-US" b="1" i="1" dirty="0"/>
                  <a:t>E</a:t>
                </a:r>
                <a:r>
                  <a:rPr lang="en-US" dirty="0"/>
                  <a:t>.</a:t>
                </a:r>
              </a:p>
              <a:p>
                <a:r>
                  <a:rPr lang="en-US" dirty="0"/>
                  <a:t>The model learns both a function to predict the probability of the next word, </a:t>
                </a:r>
                <a:r>
                  <a:rPr lang="en-US" b="1" dirty="0"/>
                  <a:t>and it learns word embeddings </a:t>
                </a:r>
                <a:r>
                  <a:rPr lang="en-US" dirty="0"/>
                  <a:t>too!</a:t>
                </a:r>
              </a:p>
              <a:p>
                <a:endParaRPr lang="en-US" dirty="0"/>
              </a:p>
              <a:p>
                <a:endParaRPr lang="en-US" dirty="0"/>
              </a:p>
              <a:p>
                <a:endParaRPr lang="en-US" dirty="0"/>
              </a:p>
              <a:p>
                <a:endParaRPr lang="en-US" dirty="0"/>
              </a:p>
              <a:p>
                <a:endParaRPr lang="en-US" dirty="0"/>
              </a:p>
              <a:p>
                <a:endParaRPr lang="en-US" b="1"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26466"/>
              </a:xfrm>
              <a:blipFill>
                <a:blip r:embed="rId2"/>
                <a:stretch>
                  <a:fillRect l="-2017"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28506E-215E-2D43-B65B-DD5506CCCE5D}"/>
                  </a:ext>
                </a:extLst>
              </p:cNvPr>
              <p:cNvSpPr txBox="1"/>
              <p:nvPr/>
            </p:nvSpPr>
            <p:spPr>
              <a:xfrm>
                <a:off x="2936360" y="3058248"/>
                <a:ext cx="3271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4428506E-215E-2D43-B65B-DD5506CCCE5D}"/>
                  </a:ext>
                </a:extLst>
              </p:cNvPr>
              <p:cNvSpPr txBox="1">
                <a:spLocks noRot="1" noChangeAspect="1" noMove="1" noResize="1" noEditPoints="1" noAdjustHandles="1" noChangeArrowheads="1" noChangeShapeType="1" noTextEdit="1"/>
              </p:cNvSpPr>
              <p:nvPr/>
            </p:nvSpPr>
            <p:spPr>
              <a:xfrm>
                <a:off x="2936360" y="3058248"/>
                <a:ext cx="3271280" cy="276999"/>
              </a:xfrm>
              <a:prstGeom prst="rect">
                <a:avLst/>
              </a:prstGeom>
              <a:blipFill>
                <a:blip r:embed="rId3"/>
                <a:stretch>
                  <a:fillRect l="-772" r="-1931" b="-34783"/>
                </a:stretch>
              </a:blipFill>
            </p:spPr>
            <p:txBody>
              <a:bodyPr/>
              <a:lstStyle/>
              <a:p>
                <a:r>
                  <a:rPr lang="en-US">
                    <a:noFill/>
                  </a:rPr>
                  <a:t> </a:t>
                </a:r>
              </a:p>
            </p:txBody>
          </p:sp>
        </mc:Fallback>
      </mc:AlternateContent>
    </p:spTree>
    <p:extLst>
      <p:ext uri="{BB962C8B-B14F-4D97-AF65-F5344CB8AC3E}">
        <p14:creationId xmlns:p14="http://schemas.microsoft.com/office/powerpoint/2010/main" val="1621906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Learned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are close together.</a:t>
            </a:r>
          </a:p>
        </p:txBody>
      </p:sp>
    </p:spTree>
    <p:extLst>
      <p:ext uri="{BB962C8B-B14F-4D97-AF65-F5344CB8AC3E}">
        <p14:creationId xmlns:p14="http://schemas.microsoft.com/office/powerpoint/2010/main" val="136612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perplexity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Feedforward Neural Networks</a:t>
            </a:r>
          </a:p>
        </p:txBody>
      </p:sp>
      <p:sp>
        <p:nvSpPr>
          <p:cNvPr id="3" name="Content Placeholder 2"/>
          <p:cNvSpPr>
            <a:spLocks noGrp="1"/>
          </p:cNvSpPr>
          <p:nvPr>
            <p:ph idx="1"/>
          </p:nvPr>
        </p:nvSpPr>
        <p:spPr/>
        <p:txBody>
          <a:bodyPr>
            <a:normAutofit/>
          </a:bodyPr>
          <a:lstStyle/>
          <a:p>
            <a:r>
              <a:rPr lang="en-US" dirty="0" err="1"/>
              <a:t>Bengio</a:t>
            </a:r>
            <a:r>
              <a:rPr lang="en-US" dirty="0"/>
              <a:t> (2003) used a </a:t>
            </a:r>
            <a:r>
              <a:rPr lang="en-US" b="1" dirty="0" err="1"/>
              <a:t>Feedfoward</a:t>
            </a:r>
            <a:r>
              <a:rPr lang="en-US" b="1" dirty="0"/>
              <a:t> neural network </a:t>
            </a:r>
            <a:r>
              <a:rPr lang="en-US" dirty="0"/>
              <a:t>for their language model.  This means is that it operates only on </a:t>
            </a:r>
            <a:r>
              <a:rPr lang="en-US" b="1" dirty="0"/>
              <a:t>fixed size inputs</a:t>
            </a:r>
            <a:r>
              <a:rPr lang="en-US" dirty="0"/>
              <a:t>.</a:t>
            </a:r>
          </a:p>
          <a:p>
            <a:r>
              <a:rPr lang="en-US" dirty="0"/>
              <a:t>For sequences longer than that size, it slides a window over the input, and makes predictions as it goes.</a:t>
            </a:r>
          </a:p>
          <a:p>
            <a:r>
              <a:rPr lang="en-US" dirty="0"/>
              <a:t>The decision for one window </a:t>
            </a:r>
            <a:r>
              <a:rPr lang="en-US" b="1" dirty="0"/>
              <a:t>has no impact </a:t>
            </a:r>
            <a:r>
              <a:rPr lang="en-US" dirty="0"/>
              <a:t>on the later decisions. </a:t>
            </a:r>
          </a:p>
          <a:p>
            <a:r>
              <a:rPr lang="en-US" dirty="0"/>
              <a:t>This shares the </a:t>
            </a:r>
            <a:r>
              <a:rPr lang="en-US" b="1" dirty="0"/>
              <a:t>weakness of Markov </a:t>
            </a:r>
            <a:r>
              <a:rPr lang="en-US" dirty="0"/>
              <a:t>approaches, because it limits the context to the window size. </a:t>
            </a:r>
          </a:p>
          <a:p>
            <a:r>
              <a:rPr lang="en-US" dirty="0"/>
              <a:t>To fix this, we’re going to look at </a:t>
            </a:r>
            <a:r>
              <a:rPr lang="en-US" b="1" dirty="0"/>
              <a:t>recurrent neural networks</a:t>
            </a:r>
            <a:r>
              <a:rPr lang="en-US" dirty="0"/>
              <a:t>.</a:t>
            </a:r>
          </a:p>
        </p:txBody>
      </p:sp>
    </p:spTree>
    <p:extLst>
      <p:ext uri="{BB962C8B-B14F-4D97-AF65-F5344CB8AC3E}">
        <p14:creationId xmlns:p14="http://schemas.microsoft.com/office/powerpoint/2010/main" val="541721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245515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11B8-F963-0E4A-8287-FB194BE9AEE2}"/>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F8A760AC-9D7F-4246-A091-6010BB6C156B}"/>
              </a:ext>
            </a:extLst>
          </p:cNvPr>
          <p:cNvSpPr>
            <a:spLocks noGrp="1"/>
          </p:cNvSpPr>
          <p:nvPr>
            <p:ph idx="1"/>
          </p:nvPr>
        </p:nvSpPr>
        <p:spPr/>
        <p:txBody>
          <a:bodyPr/>
          <a:lstStyle/>
          <a:p>
            <a:r>
              <a:rPr lang="en-US" dirty="0"/>
              <a:t>Language is an inherently temporal phenomenon. </a:t>
            </a:r>
          </a:p>
          <a:p>
            <a:r>
              <a:rPr lang="en-US" dirty="0"/>
              <a:t>Logistic regression and Feedforward NNs are not temporal in nature.  They use fixed size vectors that have simultaneous access to the full input all at once.</a:t>
            </a:r>
          </a:p>
          <a:p>
            <a:r>
              <a:rPr lang="en-US" dirty="0"/>
              <a:t>Work-arounds like a sliding window aren’t great, because </a:t>
            </a:r>
          </a:p>
          <a:p>
            <a:pPr marL="457200" indent="-457200">
              <a:buFont typeface="+mj-lt"/>
              <a:buAutoNum type="arabicPeriod"/>
            </a:pPr>
            <a:r>
              <a:rPr lang="en-US" dirty="0"/>
              <a:t>The decision made for one window has no impact on later decisions</a:t>
            </a:r>
          </a:p>
          <a:p>
            <a:pPr marL="457200" indent="-457200">
              <a:buFont typeface="+mj-lt"/>
              <a:buAutoNum type="arabicPeriod"/>
            </a:pPr>
            <a:r>
              <a:rPr lang="en-US" dirty="0"/>
              <a:t>It limits the context  being used</a:t>
            </a:r>
          </a:p>
          <a:p>
            <a:pPr marL="457200" indent="-457200">
              <a:buFont typeface="+mj-lt"/>
              <a:buAutoNum type="arabicPeriod"/>
            </a:pPr>
            <a:r>
              <a:rPr lang="en-US" dirty="0"/>
              <a:t>Fails to capture important aspects of language like consistency and long distance dependencies</a:t>
            </a:r>
          </a:p>
        </p:txBody>
      </p:sp>
    </p:spTree>
    <p:extLst>
      <p:ext uri="{BB962C8B-B14F-4D97-AF65-F5344CB8AC3E}">
        <p14:creationId xmlns:p14="http://schemas.microsoft.com/office/powerpoint/2010/main" val="416495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p:txBody>
          <a:bodyPr/>
          <a:lstStyle/>
          <a:p>
            <a:r>
              <a:rPr lang="en-US" dirty="0"/>
              <a:t>We use a hidden layer from a </a:t>
            </a:r>
            <a:r>
              <a:rPr lang="en-US" b="1" dirty="0"/>
              <a:t>preceding point in time </a:t>
            </a:r>
            <a:r>
              <a:rPr lang="en-US" dirty="0"/>
              <a:t>to augment the input layer.</a:t>
            </a:r>
          </a:p>
          <a:p>
            <a:r>
              <a:rPr lang="en-US" dirty="0"/>
              <a:t>This hidden layer from the preceding point in time provides a form of </a:t>
            </a:r>
            <a:r>
              <a:rPr lang="en-US" b="1" dirty="0"/>
              <a:t>memory </a:t>
            </a:r>
            <a:r>
              <a:rPr lang="en-US" dirty="0"/>
              <a:t>or context.</a:t>
            </a:r>
          </a:p>
          <a:p>
            <a:r>
              <a:rPr lang="en-US" dirty="0"/>
              <a:t>This architecture </a:t>
            </a:r>
            <a:r>
              <a:rPr lang="en-US" b="1" dirty="0"/>
              <a:t>does not impose a fixed-length limit </a:t>
            </a:r>
            <a:r>
              <a:rPr lang="en-US" dirty="0"/>
              <a:t>on its prior context. </a:t>
            </a:r>
          </a:p>
          <a:p>
            <a:r>
              <a:rPr lang="en-US" dirty="0"/>
              <a:t>As a result, information can come from all the way back at the beginning of the input sequence.   Thus we get away from the Markov assumption. </a:t>
            </a:r>
          </a:p>
        </p:txBody>
      </p:sp>
    </p:spTree>
    <p:extLst>
      <p:ext uri="{BB962C8B-B14F-4D97-AF65-F5344CB8AC3E}">
        <p14:creationId xmlns:p14="http://schemas.microsoft.com/office/powerpoint/2010/main" val="86908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as a feedforward network</a:t>
            </a:r>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2117179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inference</a:t>
            </a:r>
          </a:p>
        </p:txBody>
      </p:sp>
      <p:sp>
        <p:nvSpPr>
          <p:cNvPr id="5" name="Content Placeholder 4"/>
          <p:cNvSpPr>
            <a:spLocks noGrp="1"/>
          </p:cNvSpPr>
          <p:nvPr>
            <p:ph idx="1"/>
          </p:nvPr>
        </p:nvSpPr>
        <p:spPr>
          <a:xfrm>
            <a:off x="822959" y="4038600"/>
            <a:ext cx="7543801" cy="1830494"/>
          </a:xfrm>
        </p:spPr>
        <p:txBody>
          <a:bodyPr/>
          <a:lstStyle/>
          <a:p>
            <a:r>
              <a:rPr lang="en-US" dirty="0"/>
              <a:t>This allows us to have an output sequence equal in length to the input sequence. </a:t>
            </a:r>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407184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Just like with feedforward networks, we’ll use a training set, a loss function, and back-propagation to get the gradients needed to adjust the weights in an RNN.</a:t>
            </a:r>
          </a:p>
          <a:p>
            <a:r>
              <a:rPr lang="en-US" dirty="0"/>
              <a:t>The weights we need to update are:</a:t>
            </a:r>
          </a:p>
          <a:p>
            <a:r>
              <a:rPr lang="en-US" b="1" dirty="0"/>
              <a:t>W </a:t>
            </a:r>
            <a:r>
              <a:rPr lang="en-US" dirty="0"/>
              <a:t>– the weights from the input layer to the hidden layer</a:t>
            </a:r>
            <a:br>
              <a:rPr lang="en-US" dirty="0"/>
            </a:br>
            <a:r>
              <a:rPr lang="en-US" b="1" dirty="0"/>
              <a:t>U</a:t>
            </a:r>
            <a:r>
              <a:rPr lang="en-US" dirty="0"/>
              <a:t> – the weights from the previous hidden layer to the current hidden layer</a:t>
            </a:r>
            <a:br>
              <a:rPr lang="en-US" dirty="0"/>
            </a:br>
            <a:r>
              <a:rPr lang="en-US" b="1" dirty="0"/>
              <a:t>V</a:t>
            </a:r>
            <a:r>
              <a:rPr lang="en-US" dirty="0"/>
              <a:t> – the weights from the hidden layer to the output layer</a:t>
            </a:r>
          </a:p>
          <a:p>
            <a:br>
              <a:rPr lang="en-US" dirty="0"/>
            </a:br>
            <a:endParaRPr lang="en-US" dirty="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New considerations:</a:t>
            </a:r>
          </a:p>
          <a:p>
            <a:pPr marL="457200" indent="-457200">
              <a:buFont typeface="+mj-lt"/>
              <a:buAutoNum type="arabicPeriod"/>
            </a:pPr>
            <a:r>
              <a:rPr lang="en-US" dirty="0"/>
              <a:t>to compute the loss function for the output at time </a:t>
            </a:r>
            <a:r>
              <a:rPr lang="en-US" i="1" dirty="0"/>
              <a:t>t </a:t>
            </a:r>
            <a:r>
              <a:rPr lang="en-US" dirty="0"/>
              <a:t>we need the hidden layer from time </a:t>
            </a:r>
            <a:r>
              <a:rPr lang="en-US" i="1" dirty="0"/>
              <a:t>t </a:t>
            </a:r>
            <a:r>
              <a:rPr lang="en-US" dirty="0"/>
              <a:t>− 1.</a:t>
            </a:r>
          </a:p>
          <a:p>
            <a:pPr marL="457200" indent="-457200">
              <a:buFont typeface="+mj-lt"/>
              <a:buAutoNum type="arabicPeriod"/>
            </a:pPr>
            <a:r>
              <a:rPr lang="en-US" dirty="0"/>
              <a:t>The hidden layer at time </a:t>
            </a:r>
            <a:r>
              <a:rPr lang="en-US" i="1" dirty="0"/>
              <a:t>t</a:t>
            </a:r>
            <a:r>
              <a:rPr lang="en-US" dirty="0"/>
              <a:t> influences both the output at time </a:t>
            </a:r>
            <a:r>
              <a:rPr lang="en-US" i="1" dirty="0"/>
              <a:t>t </a:t>
            </a:r>
            <a:r>
              <a:rPr lang="en-US" dirty="0"/>
              <a:t>and the hidden layer at time </a:t>
            </a:r>
            <a:r>
              <a:rPr lang="en-US" i="1" dirty="0"/>
              <a:t>t </a:t>
            </a:r>
            <a:r>
              <a:rPr lang="en-US" dirty="0"/>
              <a:t>+ 1 (and hence the output and loss at </a:t>
            </a:r>
            <a:r>
              <a:rPr lang="en-US" i="1" dirty="0"/>
              <a:t>t</a:t>
            </a:r>
            <a:r>
              <a:rPr lang="en-US" dirty="0"/>
              <a:t>+1)</a:t>
            </a:r>
          </a:p>
          <a:p>
            <a:pPr marL="0" indent="0">
              <a:buNone/>
            </a:pPr>
            <a:r>
              <a:rPr lang="en-US" dirty="0"/>
              <a:t>To 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p>
        </p:txBody>
      </p:sp>
    </p:spTree>
    <p:extLst>
      <p:ext uri="{BB962C8B-B14F-4D97-AF65-F5344CB8AC3E}">
        <p14:creationId xmlns:p14="http://schemas.microsoft.com/office/powerpoint/2010/main" val="677071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errors</a:t>
            </a:r>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9871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2C11-D394-2A4B-A51B-EBED02AC85CD}"/>
              </a:ext>
            </a:extLst>
          </p:cNvPr>
          <p:cNvSpPr>
            <a:spLocks noGrp="1"/>
          </p:cNvSpPr>
          <p:nvPr>
            <p:ph type="title"/>
          </p:nvPr>
        </p:nvSpPr>
        <p:spPr/>
        <p:txBody>
          <a:bodyPr/>
          <a:lstStyle/>
          <a:p>
            <a:r>
              <a:rPr lang="en-US" dirty="0"/>
              <a:t>Vanishing/Exploding Gradients</a:t>
            </a:r>
          </a:p>
        </p:txBody>
      </p:sp>
      <p:sp>
        <p:nvSpPr>
          <p:cNvPr id="3" name="Content Placeholder 2">
            <a:extLst>
              <a:ext uri="{FF2B5EF4-FFF2-40B4-BE49-F238E27FC236}">
                <a16:creationId xmlns:a16="http://schemas.microsoft.com/office/drawing/2014/main" id="{543815DA-D4C1-914C-A094-647F152277E3}"/>
              </a:ext>
            </a:extLst>
          </p:cNvPr>
          <p:cNvSpPr>
            <a:spLocks noGrp="1"/>
          </p:cNvSpPr>
          <p:nvPr>
            <p:ph idx="1"/>
          </p:nvPr>
        </p:nvSpPr>
        <p:spPr/>
        <p:txBody>
          <a:bodyPr/>
          <a:lstStyle/>
          <a:p>
            <a:r>
              <a:rPr lang="en-US" dirty="0"/>
              <a:t>In deep networks, it is common for the error gradients to either vanish or explode as they backpropagate. The problem is more severe in deeper networks, especially in RNNs.</a:t>
            </a:r>
          </a:p>
          <a:p>
            <a:r>
              <a:rPr lang="en-US" dirty="0"/>
              <a:t>Dealing with vanishing gradients is still an open research question. Solutions include:</a:t>
            </a:r>
          </a:p>
          <a:p>
            <a:pPr marL="457200" indent="-457200">
              <a:buFont typeface="+mj-lt"/>
              <a:buAutoNum type="arabicPeriod"/>
            </a:pPr>
            <a:r>
              <a:rPr lang="en-US" dirty="0"/>
              <a:t>making the </a:t>
            </a:r>
            <a:r>
              <a:rPr lang="en-US"/>
              <a:t>networks shallower</a:t>
            </a:r>
            <a:endParaRPr lang="en-US" dirty="0"/>
          </a:p>
          <a:p>
            <a:pPr marL="457200" indent="-457200">
              <a:buFont typeface="+mj-lt"/>
              <a:buAutoNum type="arabicPeriod"/>
            </a:pPr>
            <a:r>
              <a:rPr lang="en-US" dirty="0"/>
              <a:t>step-wise training where first layers are trained and then fixed</a:t>
            </a:r>
          </a:p>
          <a:p>
            <a:pPr marL="457200" indent="-457200">
              <a:buFont typeface="+mj-lt"/>
              <a:buAutoNum type="arabicPeriod"/>
            </a:pPr>
            <a:r>
              <a:rPr lang="en-US" dirty="0"/>
              <a:t>performing batch-normalization</a:t>
            </a:r>
          </a:p>
          <a:p>
            <a:pPr marL="457200" indent="-457200">
              <a:buFont typeface="+mj-lt"/>
              <a:buAutoNum type="arabicPeriod"/>
            </a:pPr>
            <a:r>
              <a:rPr lang="en-US" dirty="0"/>
              <a:t>using specialized NN architectures like LSTM and GRU</a:t>
            </a:r>
          </a:p>
        </p:txBody>
      </p:sp>
    </p:spTree>
    <p:extLst>
      <p:ext uri="{BB962C8B-B14F-4D97-AF65-F5344CB8AC3E}">
        <p14:creationId xmlns:p14="http://schemas.microsoft.com/office/powerpoint/2010/main" val="1193412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Feed-Forward NN</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351193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820261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Curse of dimensionality  AKA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9613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25662"/>
              </a:xfrm>
            </p:spPr>
            <p:txBody>
              <a:bodyPr>
                <a:noAutofit/>
              </a:bodyPr>
              <a:lstStyle/>
              <a:p>
                <a:r>
                  <a:rPr lang="en-US" sz="2400" dirty="0">
                    <a:latin typeface="+mj-lt"/>
                  </a:rPr>
                  <a:t>In LMs we use the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25662"/>
              </a:xfrm>
              <a:blipFill>
                <a:blip r:embed="rId3"/>
                <a:stretch>
                  <a:fillRect l="-1176" t="-1340" r="-1008" b="-268"/>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N-gram LMs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Estimate the probability of the next word in a sequence, given the entire prior context </a:t>
                </a:r>
                <a:r>
                  <a:rPr lang="en-US" i="1" dirty="0"/>
                  <a:t>P</a:t>
                </a:r>
                <a:r>
                  <a:rPr lang="en-US" dirty="0"/>
                  <a:t>(</a:t>
                </a:r>
                <a:r>
                  <a:rPr lang="en-US" i="1" dirty="0"/>
                  <a:t>w</a:t>
                </a:r>
                <a:r>
                  <a:rPr lang="en-US" i="1" baseline="-25000" dirty="0"/>
                  <a:t>t</a:t>
                </a:r>
                <a:r>
                  <a:rPr lang="en-US" dirty="0"/>
                  <a:t>|</a:t>
                </a:r>
                <a:r>
                  <a:rPr lang="en-US" i="1" dirty="0"/>
                  <a:t>w</a:t>
                </a:r>
                <a:r>
                  <a:rPr lang="en-US" i="1" baseline="-25000" dirty="0"/>
                  <a:t>1</a:t>
                </a:r>
                <a:r>
                  <a:rPr lang="en-US" i="1" baseline="30000" dirty="0"/>
                  <a:t>t</a:t>
                </a:r>
                <a:r>
                  <a:rPr lang="en-US" baseline="30000" dirty="0"/>
                  <a:t>−1</a:t>
                </a:r>
                <a:r>
                  <a:rPr lang="en-US" dirty="0"/>
                  <a:t>).  We use the Markov assumption approximate the probability based on the n-1 previous words.</a:t>
                </a:r>
              </a:p>
              <a:p>
                <a:endParaRPr lang="en-US" dirty="0"/>
              </a:p>
              <a:p>
                <a:endParaRPr lang="en-US" dirty="0"/>
              </a:p>
              <a:p>
                <a:r>
                  <a:rPr lang="en-US" dirty="0"/>
                  <a:t>For a 4-gram model, we use MLE estimate the probability a large corpus.</a:t>
                </a:r>
              </a:p>
              <a:p>
                <a:endParaRPr lang="en-US" baseline="-25000" dirty="0"/>
              </a:p>
              <a:p>
                <a14:m>
                  <m:oMath xmlns:m="http://schemas.openxmlformats.org/officeDocument/2006/math">
                    <m:r>
                      <a:rPr lang="en-US" b="0" i="1" smtClean="0">
                        <a:latin typeface="Cambria Math" charset="0"/>
                      </a:rPr>
                      <m:t>𝑃</m:t>
                    </m:r>
                    <m:d>
                      <m:dPr>
                        <m:ctrlPr>
                          <a:rPr lang="is-IS" b="0" i="1" baseline="-2500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m:t>
                            </m:r>
                          </m:sub>
                        </m:sSub>
                      </m:e>
                    </m:d>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𝑐𝑜𝑢𝑛𝑡</m:t>
                        </m:r>
                        <m:d>
                          <m:dPr>
                            <m:ctrlPr>
                              <a:rPr lang="is-I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60DD6C-6995-EE49-B363-4D45E8C42363}"/>
                  </a:ext>
                </a:extLst>
              </p:cNvPr>
              <p:cNvSpPr txBox="1"/>
              <p:nvPr/>
            </p:nvSpPr>
            <p:spPr>
              <a:xfrm>
                <a:off x="2362200" y="3051396"/>
                <a:ext cx="3933256"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e>
                      </m:d>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F60DD6C-6995-EE49-B363-4D45E8C42363}"/>
                  </a:ext>
                </a:extLst>
              </p:cNvPr>
              <p:cNvSpPr txBox="1">
                <a:spLocks noRot="1" noChangeAspect="1" noMove="1" noResize="1" noEditPoints="1" noAdjustHandles="1" noChangeArrowheads="1" noChangeShapeType="1" noTextEdit="1"/>
              </p:cNvSpPr>
              <p:nvPr/>
            </p:nvSpPr>
            <p:spPr>
              <a:xfrm>
                <a:off x="2362200" y="3051396"/>
                <a:ext cx="3933256" cy="377604"/>
              </a:xfrm>
              <a:prstGeom prst="rect">
                <a:avLst/>
              </a:prstGeom>
              <a:blipFill>
                <a:blip r:embed="rId4"/>
                <a:stretch>
                  <a:fillRect l="-1286" t="-6667" r="-1929" b="-33333"/>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050595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40680</TotalTime>
  <Words>4333</Words>
  <Application>Microsoft Macintosh PowerPoint</Application>
  <PresentationFormat>On-screen Show (4:3)</PresentationFormat>
  <Paragraphs>295</Paragraphs>
  <Slides>43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Cambria Math</vt:lpstr>
      <vt:lpstr>Times</vt:lpstr>
      <vt:lpstr>Retrospect</vt:lpstr>
      <vt:lpstr>Neural Networks  part 2</vt:lpstr>
      <vt:lpstr>Neural Network LMs part 2</vt:lpstr>
      <vt:lpstr>Recap: Neural Networks</vt:lpstr>
      <vt:lpstr>Recap: Feed-Forward NN</vt:lpstr>
      <vt:lpstr>Recap: Language Modeling </vt:lpstr>
      <vt:lpstr>Recap: Curse of dimensionality  AKA sparse statistics </vt:lpstr>
      <vt:lpstr>Recap: Chain rule</vt:lpstr>
      <vt:lpstr>Recap: N-gram LMs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with backpropagation</vt:lpstr>
      <vt:lpstr>Training data</vt:lpstr>
      <vt:lpstr>Training the Neural LM</vt:lpstr>
      <vt:lpstr>Learned embeddings</vt:lpstr>
      <vt:lpstr>Advantages of NN LMs</vt:lpstr>
      <vt:lpstr>Disadvantage of Feedforward Neural Networks</vt:lpstr>
      <vt:lpstr>Current state of the art neural LMs</vt:lpstr>
      <vt:lpstr>Recurrent Neural Networks</vt:lpstr>
      <vt:lpstr>Recurrent Neural Networks</vt:lpstr>
      <vt:lpstr>Memory</vt:lpstr>
      <vt:lpstr>RNN as a feedforward network</vt:lpstr>
      <vt:lpstr>Forward inference</vt:lpstr>
      <vt:lpstr>Unrolled RNN</vt:lpstr>
      <vt:lpstr>Training RNNs</vt:lpstr>
      <vt:lpstr>Training RNNs</vt:lpstr>
      <vt:lpstr>Backpropagation of errors</vt:lpstr>
      <vt:lpstr>Vanishing/Exploding Gradients</vt:lpstr>
      <vt:lpstr>Recurrent Neural Language Models</vt:lpstr>
      <vt:lpstr>Autoregressive generation with an RNN LM</vt:lpstr>
      <vt:lpstr>Tag Sequences</vt:lpstr>
      <vt:lpstr>Sequence Classifiers</vt:lpstr>
      <vt:lpstr>Stacked RNNs</vt:lpstr>
      <vt:lpstr>Bidirectional RNNs</vt:lpstr>
      <vt:lpstr>Bidirectional RNNs for sequence classification</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2095</cp:revision>
  <cp:lastPrinted>2019-11-21T18:40:01Z</cp:lastPrinted>
  <dcterms:created xsi:type="dcterms:W3CDTF">2009-06-12T17:14:38Z</dcterms:created>
  <dcterms:modified xsi:type="dcterms:W3CDTF">2020-02-19T17:38:17Z</dcterms:modified>
</cp:coreProperties>
</file>